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6" r:id="rId3"/>
    <p:sldId id="263" r:id="rId4"/>
    <p:sldId id="264" r:id="rId5"/>
    <p:sldId id="259" r:id="rId6"/>
    <p:sldId id="270" r:id="rId7"/>
    <p:sldId id="268" r:id="rId8"/>
    <p:sldId id="267" r:id="rId9"/>
    <p:sldId id="269" r:id="rId10"/>
    <p:sldId id="265" r:id="rId11"/>
    <p:sldId id="266" r:id="rId12"/>
    <p:sldId id="260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3143248"/>
            <a:ext cx="7072362" cy="2357454"/>
          </a:xfrm>
        </p:spPr>
        <p:txBody>
          <a:bodyPr/>
          <a:lstStyle/>
          <a:p>
            <a:pPr>
              <a:buNone/>
            </a:pPr>
            <a:r>
              <a:rPr lang="kk-KZ" dirty="0" smtClean="0"/>
              <a:t>Сабақтың тақырыбы: </a:t>
            </a:r>
            <a:r>
              <a:rPr lang="kk-KZ" sz="2800" dirty="0" smtClean="0"/>
              <a:t>Қазақ мемлекеттілігінің қалыптасуында Ақ Орданың рөлі қандай? </a:t>
            </a:r>
          </a:p>
          <a:p>
            <a:pPr>
              <a:buNone/>
            </a:pPr>
            <a:r>
              <a:rPr lang="kk-KZ" sz="2800" dirty="0" smtClean="0"/>
              <a:t>Құрастырған: Советхан Серик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1728192"/>
          </a:xfrm>
        </p:spPr>
        <p:txBody>
          <a:bodyPr>
            <a:normAutofit fontScale="90000"/>
          </a:bodyPr>
          <a:lstStyle/>
          <a:p>
            <a:r>
              <a:rPr lang="kk-KZ" sz="3200" i="1" dirty="0"/>
              <a:t>Келесі деректі сөздер қай хан айтқан?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kk-KZ" sz="3200" i="1" dirty="0"/>
              <a:t> 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7016"/>
          </a:xfrm>
        </p:spPr>
        <p:txBody>
          <a:bodyPr>
            <a:noAutofit/>
          </a:bodyPr>
          <a:lstStyle/>
          <a:p>
            <a:r>
              <a:rPr lang="kk-KZ" sz="1600" i="1" dirty="0"/>
              <a:t>«Ақ Орданың тәуелсіздігіне мен алғаш қол жеткіздім!».</a:t>
            </a:r>
            <a:endParaRPr lang="ru-RU" sz="1600" dirty="0"/>
          </a:p>
          <a:p>
            <a:r>
              <a:rPr lang="kk-KZ" sz="1600" i="1" dirty="0"/>
              <a:t>(Жауап Орда Еджен)</a:t>
            </a:r>
            <a:endParaRPr lang="ru-RU" sz="1600" dirty="0"/>
          </a:p>
          <a:p>
            <a:r>
              <a:rPr lang="kk-KZ" sz="1600" i="1" dirty="0"/>
              <a:t>- «Мен Ақ Орданың қалалық мәдениетін дамыттым. Отырар, Сауран, Жент, Баршынкент сияқты қалаларда мешіт, медреселер салдырдым!»</a:t>
            </a:r>
            <a:endParaRPr lang="ru-RU" sz="1600" dirty="0"/>
          </a:p>
          <a:p>
            <a:r>
              <a:rPr lang="kk-KZ" sz="1600" i="1" dirty="0"/>
              <a:t>(Ерзен хан)</a:t>
            </a:r>
            <a:endParaRPr lang="ru-RU" sz="1600" dirty="0"/>
          </a:p>
          <a:p>
            <a:r>
              <a:rPr lang="kk-KZ" sz="1600" i="1" dirty="0"/>
              <a:t>- «Әмір Темір болмағанда, Мәскеу біздің астанамыз болар еді...».</a:t>
            </a:r>
            <a:endParaRPr lang="ru-RU" sz="1600" dirty="0"/>
          </a:p>
          <a:p>
            <a:r>
              <a:rPr lang="kk-KZ" sz="1600" i="1" dirty="0"/>
              <a:t>(Тоқтамыш)</a:t>
            </a:r>
            <a:endParaRPr lang="ru-RU" sz="1600" dirty="0"/>
          </a:p>
          <a:p>
            <a:r>
              <a:rPr lang="kk-KZ" sz="1600" i="1" dirty="0"/>
              <a:t>- «Мен әлемді жаулап алмағанда, олар бізге қылыш көтерер еді»</a:t>
            </a:r>
            <a:endParaRPr lang="ru-RU" sz="1600" dirty="0"/>
          </a:p>
          <a:p>
            <a:r>
              <a:rPr lang="kk-KZ" sz="1600" i="1" dirty="0"/>
              <a:t>(Әмір Темір)</a:t>
            </a:r>
            <a:endParaRPr lang="ru-RU" sz="1600" dirty="0"/>
          </a:p>
          <a:p>
            <a:r>
              <a:rPr lang="kk-KZ" sz="1600" i="1" dirty="0"/>
              <a:t>«Мен Әмір Темірге тәуелді болғым келмейді, мен 1380 жылдан бастап Алтын Орданың бірқатар жерлерін өзіне қараттым және Мамай ордасын басып алдым!»</a:t>
            </a:r>
            <a:endParaRPr lang="ru-RU" sz="1600" dirty="0"/>
          </a:p>
          <a:p>
            <a:r>
              <a:rPr lang="kk-KZ" sz="1600" i="1" dirty="0"/>
              <a:t>(Тоқтамыш)</a:t>
            </a:r>
            <a:endParaRPr lang="ru-RU" sz="1600" dirty="0"/>
          </a:p>
          <a:p>
            <a:r>
              <a:rPr lang="kk-KZ" sz="1600" i="1" dirty="0"/>
              <a:t>«Мен,Ақ Орда ханы, Сырдария бойындағы қалаларды қайтару үшін әрекет жасадым!»</a:t>
            </a:r>
            <a:endParaRPr lang="ru-RU" sz="1600" dirty="0"/>
          </a:p>
          <a:p>
            <a:r>
              <a:rPr lang="kk-KZ" sz="1600" i="1" dirty="0"/>
              <a:t>(Барақ)</a:t>
            </a:r>
            <a:endParaRPr lang="ru-RU" sz="1600" dirty="0"/>
          </a:p>
          <a:p>
            <a:r>
              <a:rPr lang="kk-KZ" sz="1600" i="1" dirty="0"/>
              <a:t>«Әйгілі тарихшы Қадырғали Жалайырдың айтуынша мен өз заманының қуатты да құдіретті, батыл билеушісі болғанмын. Мен ең алдымен Ақ Орданың саяси тәуелсіздігін нығайтуға мейлінше күш жұмсадым!»</a:t>
            </a:r>
            <a:endParaRPr lang="ru-RU" sz="1600" dirty="0"/>
          </a:p>
          <a:p>
            <a:r>
              <a:rPr lang="kk-KZ" sz="1600" i="1" dirty="0"/>
              <a:t>(Ұрұс хан)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6631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Тапсырма: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200" dirty="0"/>
              <a:t>Ақ Орданың әлеуметтік құрылымын анықтап, оны Алтын Орданың әлеуметтік құрылымымен Венн диаграммасын пайдалана отырып </a:t>
            </a:r>
            <a:r>
              <a:rPr lang="kk-KZ" sz="3200" dirty="0" smtClean="0"/>
              <a:t>салыстырындар. </a:t>
            </a:r>
            <a:r>
              <a:rPr lang="kk-KZ" sz="3200" dirty="0"/>
              <a:t>Ұқсастықтары мен айырмашылықтарын </a:t>
            </a:r>
            <a:r>
              <a:rPr lang="kk-KZ" sz="3200" dirty="0" smtClean="0"/>
              <a:t>анықтандар. 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6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-72929"/>
            <a:ext cx="8229600" cy="5433467"/>
          </a:xfrm>
        </p:spPr>
        <p:txBody>
          <a:bodyPr/>
          <a:lstStyle/>
          <a:p>
            <a:endParaRPr lang="kk-KZ" b="1" i="1" dirty="0" smtClean="0">
              <a:solidFill>
                <a:srgbClr val="FF0000"/>
              </a:solidFill>
            </a:endParaRPr>
          </a:p>
          <a:p>
            <a:endParaRPr lang="kk-KZ" b="1" i="1" dirty="0">
              <a:solidFill>
                <a:srgbClr val="FF0000"/>
              </a:solidFill>
            </a:endParaRPr>
          </a:p>
          <a:p>
            <a:r>
              <a:rPr lang="kk-KZ" b="1" i="1" dirty="0" smtClean="0">
                <a:solidFill>
                  <a:srgbClr val="FF0000"/>
                </a:solidFill>
              </a:rPr>
              <a:t>Қазақ </a:t>
            </a:r>
            <a:r>
              <a:rPr lang="kk-KZ" b="1" i="1" dirty="0">
                <a:solidFill>
                  <a:srgbClr val="FF0000"/>
                </a:solidFill>
              </a:rPr>
              <a:t>хандығының қалыптасуында Ақ Орданың орны қандай болды?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20889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i="1" dirty="0">
                <a:solidFill>
                  <a:srgbClr val="00B050"/>
                </a:solidFill>
              </a:rPr>
              <a:t>Жұппен жұмыс содан кейін топпен жұмыс. Аумағында...астанасында....этникалық құрамында......</a:t>
            </a:r>
            <a:endParaRPr lang="ru-RU" sz="3600" dirty="0">
              <a:solidFill>
                <a:srgbClr val="00B050"/>
              </a:solidFill>
            </a:endParaRPr>
          </a:p>
          <a:p>
            <a:r>
              <a:rPr lang="kk-KZ" sz="3600" i="1" dirty="0">
                <a:solidFill>
                  <a:srgbClr val="00B050"/>
                </a:solidFill>
              </a:rPr>
              <a:t>Шаруашылығында........</a:t>
            </a:r>
            <a:endParaRPr lang="ru-RU" sz="3600" dirty="0">
              <a:solidFill>
                <a:srgbClr val="00B050"/>
              </a:solidFill>
            </a:endParaRPr>
          </a:p>
          <a:p>
            <a:r>
              <a:rPr lang="kk-KZ" sz="3600" i="1" dirty="0">
                <a:solidFill>
                  <a:srgbClr val="00B050"/>
                </a:solidFill>
              </a:rPr>
              <a:t>Өз пікірін білдіру 3 </a:t>
            </a:r>
            <a:r>
              <a:rPr lang="kk-KZ" sz="3600" i="1" dirty="0" smtClean="0">
                <a:solidFill>
                  <a:srgbClr val="00B050"/>
                </a:solidFill>
              </a:rPr>
              <a:t>аргумент </a:t>
            </a:r>
            <a:r>
              <a:rPr lang="kk-KZ" sz="3600" i="1" dirty="0">
                <a:solidFill>
                  <a:srgbClr val="00B050"/>
                </a:solidFill>
              </a:rPr>
              <a:t>келтіру</a:t>
            </a:r>
            <a:endParaRPr lang="ru-RU" sz="3600" dirty="0">
              <a:solidFill>
                <a:srgbClr val="00B050"/>
              </a:solidFill>
            </a:endParaRPr>
          </a:p>
          <a:p>
            <a:r>
              <a:rPr lang="kk-KZ" sz="3600" i="1" dirty="0">
                <a:solidFill>
                  <a:srgbClr val="00B050"/>
                </a:solidFill>
              </a:rPr>
              <a:t>Дәптерге жазу.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2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460888"/>
          </a:xfrm>
        </p:spPr>
        <p:txBody>
          <a:bodyPr>
            <a:normAutofit fontScale="90000"/>
          </a:bodyPr>
          <a:lstStyle/>
          <a:p>
            <a:r>
              <a:rPr lang="kk-KZ" i="1" dirty="0">
                <a:solidFill>
                  <a:srgbClr val="00B050"/>
                </a:solidFill>
              </a:rPr>
              <a:t>Қазақ халқының қалыптасуына, Қазақ хандығының құрылуында Ақ Орданың орны маңызды: </a:t>
            </a: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7239000" cy="4104456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solidFill>
                  <a:srgbClr val="00B050"/>
                </a:solidFill>
              </a:rPr>
              <a:t>Аумағы</a:t>
            </a:r>
            <a:r>
              <a:rPr lang="kk-KZ" sz="3200" i="1" dirty="0" smtClean="0">
                <a:solidFill>
                  <a:srgbClr val="00B050"/>
                </a:solidFill>
              </a:rPr>
              <a:t>- </a:t>
            </a:r>
            <a:r>
              <a:rPr lang="kk-KZ" sz="3200" i="1" dirty="0">
                <a:solidFill>
                  <a:srgbClr val="00B050"/>
                </a:solidFill>
              </a:rPr>
              <a:t>Шығыс Дешті Қыпшақ- Қазақ хандығы</a:t>
            </a:r>
            <a:endParaRPr lang="ru-RU" sz="3200" dirty="0">
              <a:solidFill>
                <a:srgbClr val="00B050"/>
              </a:solidFill>
            </a:endParaRPr>
          </a:p>
          <a:p>
            <a:r>
              <a:rPr lang="kk-KZ" sz="3200" b="1" dirty="0">
                <a:solidFill>
                  <a:srgbClr val="00B050"/>
                </a:solidFill>
              </a:rPr>
              <a:t>Астанасы</a:t>
            </a:r>
            <a:r>
              <a:rPr lang="kk-KZ" sz="3200" i="1" dirty="0">
                <a:solidFill>
                  <a:srgbClr val="00B050"/>
                </a:solidFill>
              </a:rPr>
              <a:t>- Сығанақ кейін Қазақ хандығының астанасы</a:t>
            </a:r>
            <a:endParaRPr lang="ru-RU" sz="3200" dirty="0">
              <a:solidFill>
                <a:srgbClr val="00B050"/>
              </a:solidFill>
            </a:endParaRPr>
          </a:p>
          <a:p>
            <a:r>
              <a:rPr lang="kk-KZ" sz="3200" b="1" dirty="0">
                <a:solidFill>
                  <a:srgbClr val="00B050"/>
                </a:solidFill>
              </a:rPr>
              <a:t>этникалық құрамы</a:t>
            </a:r>
            <a:r>
              <a:rPr lang="kk-KZ" sz="3200" dirty="0">
                <a:solidFill>
                  <a:srgbClr val="00B050"/>
                </a:solidFill>
              </a:rPr>
              <a:t>- ру тайпалар</a:t>
            </a:r>
            <a:endParaRPr lang="ru-RU" sz="3200" dirty="0">
              <a:solidFill>
                <a:srgbClr val="00B050"/>
              </a:solidFill>
            </a:endParaRPr>
          </a:p>
          <a:p>
            <a:r>
              <a:rPr lang="kk-KZ" sz="3200" b="1" dirty="0">
                <a:solidFill>
                  <a:srgbClr val="00B050"/>
                </a:solidFill>
              </a:rPr>
              <a:t>Шаруашылығы</a:t>
            </a:r>
            <a:r>
              <a:rPr lang="kk-KZ" sz="3200" dirty="0">
                <a:solidFill>
                  <a:srgbClr val="00B050"/>
                </a:solidFill>
              </a:rPr>
              <a:t>- көшпелі, жартылай көшпелі мал шаруашылығы</a:t>
            </a:r>
            <a:endParaRPr lang="ru-RU" sz="3200" dirty="0">
              <a:solidFill>
                <a:srgbClr val="00B050"/>
              </a:solidFill>
            </a:endParaRPr>
          </a:p>
          <a:p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3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2376265"/>
          </a:xfrm>
        </p:spPr>
        <p:txBody>
          <a:bodyPr>
            <a:noAutofit/>
          </a:bodyPr>
          <a:lstStyle/>
          <a:p>
            <a:pPr marL="182880"/>
            <a:r>
              <a:rPr lang="kk-KZ" sz="4400" dirty="0"/>
              <a:t>Қазақ мемлекеттілігінің қалыптасуында Ақ Орданың рөлі қандай?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97560"/>
            <a:ext cx="5184576" cy="388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99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Сабақтың мақсаты: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>
            <a:noAutofit/>
          </a:bodyPr>
          <a:lstStyle/>
          <a:p>
            <a:pPr lvl="0"/>
            <a:r>
              <a:rPr lang="kk-KZ" sz="2800" i="1" dirty="0"/>
              <a:t>Ақ Орда мемлекетінің  саяси тарихын, қоғамдық құрылысын, шаруашылығын </a:t>
            </a:r>
            <a:r>
              <a:rPr lang="kk-KZ" sz="2800" i="1" dirty="0" smtClean="0"/>
              <a:t>түсінеді</a:t>
            </a:r>
          </a:p>
          <a:p>
            <a:pPr lvl="0"/>
            <a:endParaRPr lang="ru-RU" sz="2800" dirty="0"/>
          </a:p>
          <a:p>
            <a:pPr lvl="0"/>
            <a:r>
              <a:rPr lang="kk-KZ" sz="2800" i="1" dirty="0"/>
              <a:t>жаңа материал мен картамен өздігінен жұмыс істеу дағдыларын дамыту</a:t>
            </a:r>
            <a:r>
              <a:rPr lang="kk-KZ" sz="2800" i="1" dirty="0" smtClean="0"/>
              <a:t>.</a:t>
            </a:r>
          </a:p>
          <a:p>
            <a:pPr lvl="0"/>
            <a:endParaRPr lang="ru-RU" sz="2800" dirty="0"/>
          </a:p>
          <a:p>
            <a:r>
              <a:rPr lang="kk-KZ" sz="2800" i="1" dirty="0"/>
              <a:t>Қазақ халқының және хандығының қалыптасуында Ақ Орданың орнын аңықтайды, баға береді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242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Терминдер</a:t>
            </a:r>
            <a:r>
              <a:rPr lang="en-US" dirty="0"/>
              <a:t> terms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k-KZ" dirty="0"/>
              <a:t>Ұлыс- улус</a:t>
            </a:r>
            <a:r>
              <a:rPr lang="ru-RU" dirty="0"/>
              <a:t>- </a:t>
            </a:r>
            <a:r>
              <a:rPr lang="en-US" dirty="0"/>
              <a:t>ulus</a:t>
            </a:r>
            <a:endParaRPr lang="ru-RU" dirty="0"/>
          </a:p>
          <a:p>
            <a:r>
              <a:rPr lang="kk-KZ" dirty="0"/>
              <a:t>Мемлекет- государство</a:t>
            </a:r>
            <a:r>
              <a:rPr lang="ru-RU" dirty="0"/>
              <a:t>-</a:t>
            </a:r>
            <a:r>
              <a:rPr lang="en-US" dirty="0"/>
              <a:t>state</a:t>
            </a:r>
            <a:endParaRPr lang="ru-RU" dirty="0"/>
          </a:p>
          <a:p>
            <a:r>
              <a:rPr lang="kk-KZ" dirty="0"/>
              <a:t>көшпелі өркениет- кочевое государство</a:t>
            </a:r>
            <a:r>
              <a:rPr lang="ru-RU" dirty="0"/>
              <a:t>- </a:t>
            </a:r>
            <a:r>
              <a:rPr lang="en-US" dirty="0"/>
              <a:t>nomadic state</a:t>
            </a:r>
            <a:endParaRPr lang="ru-RU" dirty="0"/>
          </a:p>
          <a:p>
            <a:r>
              <a:rPr lang="kk-KZ" dirty="0"/>
              <a:t>хандық- ханство</a:t>
            </a:r>
            <a:r>
              <a:rPr lang="ru-RU" dirty="0"/>
              <a:t>- </a:t>
            </a:r>
            <a:r>
              <a:rPr lang="en-US" dirty="0"/>
              <a:t>khanate</a:t>
            </a:r>
            <a:endParaRPr lang="ru-RU" dirty="0"/>
          </a:p>
          <a:p>
            <a:r>
              <a:rPr lang="kk-KZ" dirty="0"/>
              <a:t>орда-орда</a:t>
            </a:r>
            <a:r>
              <a:rPr lang="ru-RU" dirty="0"/>
              <a:t>- </a:t>
            </a:r>
            <a:r>
              <a:rPr lang="en-US" dirty="0"/>
              <a:t>horde</a:t>
            </a:r>
            <a:endParaRPr lang="ru-RU" dirty="0"/>
          </a:p>
          <a:p>
            <a:r>
              <a:rPr lang="kk-KZ" dirty="0"/>
              <a:t>хан-хан</a:t>
            </a:r>
            <a:r>
              <a:rPr lang="ru-RU" dirty="0"/>
              <a:t>- </a:t>
            </a:r>
            <a:r>
              <a:rPr lang="en-US" dirty="0"/>
              <a:t>khan</a:t>
            </a:r>
            <a:endParaRPr lang="ru-RU" dirty="0"/>
          </a:p>
          <a:p>
            <a:r>
              <a:rPr lang="kk-KZ" dirty="0"/>
              <a:t>сұлтан-сұлтан</a:t>
            </a:r>
            <a:r>
              <a:rPr lang="ru-RU" dirty="0"/>
              <a:t>- </a:t>
            </a:r>
            <a:r>
              <a:rPr lang="en-US" dirty="0"/>
              <a:t>sultan</a:t>
            </a:r>
            <a:endParaRPr lang="ru-RU" dirty="0"/>
          </a:p>
          <a:p>
            <a:r>
              <a:rPr lang="kk-KZ" dirty="0"/>
              <a:t>уәзір- визирь</a:t>
            </a:r>
            <a:r>
              <a:rPr lang="ru-RU" dirty="0"/>
              <a:t>- </a:t>
            </a:r>
            <a:r>
              <a:rPr lang="en-US" dirty="0"/>
              <a:t>vizier</a:t>
            </a:r>
            <a:endParaRPr lang="ru-RU" dirty="0"/>
          </a:p>
          <a:p>
            <a:r>
              <a:rPr lang="kk-KZ" dirty="0"/>
              <a:t>империя- империя</a:t>
            </a:r>
            <a:r>
              <a:rPr lang="ru-RU" dirty="0"/>
              <a:t>- </a:t>
            </a:r>
            <a:r>
              <a:rPr lang="en-US" dirty="0"/>
              <a:t>empire</a:t>
            </a:r>
            <a:endParaRPr lang="ru-RU" dirty="0"/>
          </a:p>
          <a:p>
            <a:r>
              <a:rPr lang="kk-KZ" dirty="0"/>
              <a:t>жасақ- воин</a:t>
            </a:r>
            <a:r>
              <a:rPr lang="ru-RU" dirty="0"/>
              <a:t>- </a:t>
            </a:r>
            <a:r>
              <a:rPr lang="en-US" dirty="0"/>
              <a:t>warrior</a:t>
            </a:r>
            <a:endParaRPr lang="ru-RU" dirty="0"/>
          </a:p>
          <a:p>
            <a:r>
              <a:rPr lang="kk-KZ" dirty="0"/>
              <a:t>феодализм- феодализм</a:t>
            </a:r>
            <a:r>
              <a:rPr lang="ru-RU" dirty="0"/>
              <a:t>-</a:t>
            </a:r>
            <a:r>
              <a:rPr lang="en-US" dirty="0"/>
              <a:t>feudalism</a:t>
            </a:r>
            <a:endParaRPr lang="ru-RU" dirty="0"/>
          </a:p>
          <a:p>
            <a:r>
              <a:rPr lang="kk-KZ" dirty="0"/>
              <a:t>аристократия- аристократия</a:t>
            </a:r>
            <a:r>
              <a:rPr lang="en-US" dirty="0"/>
              <a:t>- </a:t>
            </a:r>
            <a:r>
              <a:rPr lang="en-US" dirty="0" err="1"/>
              <a:t>aristocrasy</a:t>
            </a:r>
            <a:r>
              <a:rPr lang="en-US" dirty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05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7504" y="260648"/>
            <a:ext cx="878497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40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i="1" dirty="0"/>
              <a:t>көруhttps://www.youtube.com/watch?v=Wz2GEuAowIo</a:t>
            </a:r>
            <a:endParaRPr lang="ru-RU" dirty="0"/>
          </a:p>
          <a:p>
            <a:r>
              <a:rPr lang="ru-RU" dirty="0" err="1" smtClean="0"/>
              <a:t>Бейнебаян</a:t>
            </a:r>
            <a:r>
              <a:rPr lang="ru-RU" dirty="0" smtClean="0"/>
              <a:t> </a:t>
            </a:r>
            <a:r>
              <a:rPr lang="kk-KZ" smtClean="0"/>
              <a:t>көру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75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Топтарға тапсырма: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i="1" dirty="0"/>
              <a:t>1 топ Ақ Орда мемлекетінің құрылуы, астанасы, этникалық құрамы зерттейді постер жасады. </a:t>
            </a:r>
            <a:endParaRPr lang="ru-RU" dirty="0"/>
          </a:p>
          <a:p>
            <a:r>
              <a:rPr lang="kk-KZ" i="1" dirty="0"/>
              <a:t>2 топ Ақ Орда мемлекетінің саяси тарихы неше кезеңінен тұрды, аңықтау постер жасау </a:t>
            </a:r>
            <a:endParaRPr lang="ru-RU" dirty="0"/>
          </a:p>
          <a:p>
            <a:r>
              <a:rPr lang="kk-KZ" i="1" dirty="0"/>
              <a:t>3 топ Ақ </a:t>
            </a:r>
            <a:r>
              <a:rPr lang="kk-KZ" i="1" dirty="0" smtClean="0"/>
              <a:t>Орда </a:t>
            </a:r>
            <a:r>
              <a:rPr lang="kk-KZ" i="1" dirty="0"/>
              <a:t>экономикалық дамуын, шаруашылығын аңықтайды, постер жасайды</a:t>
            </a:r>
            <a:endParaRPr lang="ru-RU" dirty="0"/>
          </a:p>
          <a:p>
            <a:r>
              <a:rPr lang="kk-KZ" i="1" dirty="0"/>
              <a:t>4 топ Ақ Орданың хандары көрші елдермен қарым-қатынасы қандай болды? 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69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CLIL </a:t>
            </a:r>
            <a:r>
              <a:rPr lang="kk-KZ" dirty="0" smtClean="0"/>
              <a:t>ӘДІСІ БОЙЫНША ТАПСЫРМА: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БІР ОҚУШЫ МӘТІНДІ ОҚИДЫ ЕКІНШІСІ ТЫҢДАЙДЫ СҰРАҚТАРДЫ ЖАЗАДЫ. СОДАН КЕЙІН СҰРАҚТАРДЫ ҚОЙЫП БІРІНШІ ОҚУШЫ СҰРАҚТАРҒА ЖАУАП БЕРЕДІ.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12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1728192"/>
          </a:xfrm>
        </p:spPr>
        <p:txBody>
          <a:bodyPr>
            <a:normAutofit fontScale="90000"/>
          </a:bodyPr>
          <a:lstStyle/>
          <a:p>
            <a:r>
              <a:rPr lang="kk-KZ" sz="3200" i="1" dirty="0"/>
              <a:t>Келесі деректі сөздер қай хан айтқан?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kk-KZ" sz="3200" i="1" dirty="0"/>
              <a:t> 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7016"/>
          </a:xfrm>
        </p:spPr>
        <p:txBody>
          <a:bodyPr>
            <a:noAutofit/>
          </a:bodyPr>
          <a:lstStyle/>
          <a:p>
            <a:r>
              <a:rPr lang="kk-KZ" sz="1600" i="1" dirty="0"/>
              <a:t>«Ақ Орданың тәуелсіздігіне мен алғаш қол жеткіздім!».</a:t>
            </a:r>
            <a:endParaRPr lang="ru-RU" sz="1600" dirty="0"/>
          </a:p>
          <a:p>
            <a:r>
              <a:rPr lang="kk-KZ" sz="1600" i="1" dirty="0"/>
              <a:t>(</a:t>
            </a:r>
            <a:r>
              <a:rPr lang="kk-KZ" sz="1600" i="1" smtClean="0"/>
              <a:t>Жауап                )</a:t>
            </a:r>
            <a:endParaRPr lang="ru-RU" sz="1600" dirty="0"/>
          </a:p>
          <a:p>
            <a:r>
              <a:rPr lang="kk-KZ" sz="1600" i="1" dirty="0"/>
              <a:t>- «Мен Ақ Орданың қалалық мәдениетін дамыттым. Отырар, Сауран, Жент, Баршынкент сияқты қалаларда мешіт, медреселер салдырдым!»</a:t>
            </a:r>
            <a:endParaRPr lang="ru-RU" sz="1600" dirty="0"/>
          </a:p>
          <a:p>
            <a:r>
              <a:rPr lang="kk-KZ" sz="1600" i="1" dirty="0" smtClean="0"/>
              <a:t>(                         )</a:t>
            </a:r>
            <a:endParaRPr lang="ru-RU" sz="1600" dirty="0"/>
          </a:p>
          <a:p>
            <a:r>
              <a:rPr lang="kk-KZ" sz="1600" i="1" dirty="0"/>
              <a:t>- «Әмір Темір болмағанда, Мәскеу біздің астанамыз болар еді...».</a:t>
            </a:r>
            <a:endParaRPr lang="ru-RU" sz="1600" dirty="0"/>
          </a:p>
          <a:p>
            <a:r>
              <a:rPr lang="kk-KZ" sz="1600" i="1" dirty="0" smtClean="0"/>
              <a:t>(                       )</a:t>
            </a:r>
            <a:endParaRPr lang="ru-RU" sz="1600" dirty="0"/>
          </a:p>
          <a:p>
            <a:r>
              <a:rPr lang="kk-KZ" sz="1600" i="1" dirty="0"/>
              <a:t>- «Мен әлемді жаулап алмағанда, олар бізге қылыш көтерер еді»</a:t>
            </a:r>
            <a:endParaRPr lang="ru-RU" sz="1600" dirty="0"/>
          </a:p>
          <a:p>
            <a:r>
              <a:rPr lang="kk-KZ" sz="1600" i="1" dirty="0" smtClean="0"/>
              <a:t>(                       )</a:t>
            </a:r>
            <a:endParaRPr lang="ru-RU" sz="1600" dirty="0"/>
          </a:p>
          <a:p>
            <a:r>
              <a:rPr lang="kk-KZ" sz="1600" i="1" dirty="0"/>
              <a:t>«Мен Әмір Темірге тәуелді болғым келмейді, мен 1380 жылдан бастап Алтын Орданың бірқатар жерлерін өзіне қараттым және Мамай ордасын басып алдым!»</a:t>
            </a:r>
            <a:endParaRPr lang="ru-RU" sz="1600" dirty="0"/>
          </a:p>
          <a:p>
            <a:r>
              <a:rPr lang="kk-KZ" sz="1600" i="1" dirty="0" smtClean="0"/>
              <a:t>(                      )</a:t>
            </a:r>
            <a:endParaRPr lang="ru-RU" sz="1600" dirty="0"/>
          </a:p>
          <a:p>
            <a:r>
              <a:rPr lang="kk-KZ" sz="1600" i="1" dirty="0"/>
              <a:t>«Мен,Ақ Орда ханы, Сырдария бойындағы қалаларды қайтару үшін әрекет жасадым!»</a:t>
            </a:r>
            <a:endParaRPr lang="ru-RU" sz="1600" dirty="0"/>
          </a:p>
          <a:p>
            <a:r>
              <a:rPr lang="kk-KZ" sz="1600" i="1" dirty="0" smtClean="0"/>
              <a:t>(                     )</a:t>
            </a:r>
            <a:endParaRPr lang="ru-RU" sz="1600" dirty="0"/>
          </a:p>
          <a:p>
            <a:r>
              <a:rPr lang="kk-KZ" sz="1600" i="1" dirty="0"/>
              <a:t>«Әйгілі тарихшы Қадырғали Жалайырдың айтуынша мен өз заманының қуатты да құдіретті, батыл билеушісі болғанмын. Мен ең алдымен Ақ Орданың саяси тәуелсіздігін нығайтуға мейлінше күш жұмсадым!»</a:t>
            </a:r>
            <a:endParaRPr lang="ru-RU" sz="1600" dirty="0"/>
          </a:p>
          <a:p>
            <a:r>
              <a:rPr lang="kk-KZ" sz="1600" i="1" dirty="0" smtClean="0"/>
              <a:t>(                      )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8038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703</TotalTime>
  <Words>587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Слайд 1</vt:lpstr>
      <vt:lpstr>Қазақ мемлекеттілігінің қалыптасуында Ақ Орданың рөлі қандай?</vt:lpstr>
      <vt:lpstr>Сабақтың мақсаты:</vt:lpstr>
      <vt:lpstr>Терминдер terms</vt:lpstr>
      <vt:lpstr>Слайд 5</vt:lpstr>
      <vt:lpstr>Слайд 6</vt:lpstr>
      <vt:lpstr>Топтарға тапсырма:</vt:lpstr>
      <vt:lpstr>CLIL ӘДІСІ БОЙЫНША ТАПСЫРМА:</vt:lpstr>
      <vt:lpstr>Келесі деректі сөздер қай хан айтқан?   </vt:lpstr>
      <vt:lpstr>Келесі деректі сөздер қай хан айтқан?   </vt:lpstr>
      <vt:lpstr>Тапсырма: </vt:lpstr>
      <vt:lpstr>Слайд 12</vt:lpstr>
      <vt:lpstr>Қазақ халқының қалыптасуына, Қазақ хандығының құрылуында Ақ Орданың орны маңызды: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 халқының және хандығының қалыптасуында Ақ Орданың орны қандай?</dc:title>
  <dc:creator>mashrapova_a.pvl</dc:creator>
  <cp:lastModifiedBy>user</cp:lastModifiedBy>
  <cp:revision>20</cp:revision>
  <dcterms:created xsi:type="dcterms:W3CDTF">2016-02-10T02:58:08Z</dcterms:created>
  <dcterms:modified xsi:type="dcterms:W3CDTF">2018-03-29T09:34:42Z</dcterms:modified>
</cp:coreProperties>
</file>